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8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4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9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7762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1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4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14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34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9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4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1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1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7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4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3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4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2FC1CE0-63DC-4134-8CEA-898025EDA695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99965-0512-4E69-9078-42D999E83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06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the Massive Energy Appetite of Data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Centers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Dennis Zang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5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2: Solid-State Drives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4853167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-another solution: Micron’s 3D </a:t>
            </a:r>
            <a:r>
              <a:rPr lang="en-US" dirty="0" err="1" smtClean="0"/>
              <a:t>XPoint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-faster alternative to HDD</a:t>
            </a:r>
          </a:p>
          <a:p>
            <a:pPr marL="0" indent="0">
              <a:buNone/>
            </a:pPr>
            <a:r>
              <a:rPr lang="en-US" dirty="0" smtClean="0"/>
              <a:t>-Phase Change Memory material</a:t>
            </a:r>
          </a:p>
          <a:p>
            <a:pPr marL="0" indent="0">
              <a:buNone/>
            </a:pPr>
            <a:r>
              <a:rPr lang="en-US" dirty="0" smtClean="0"/>
              <a:t>-slower than DRAM, but faster than flash memory</a:t>
            </a:r>
          </a:p>
          <a:p>
            <a:pPr marL="0" indent="0">
              <a:buNone/>
            </a:pPr>
            <a:r>
              <a:rPr lang="en-US" dirty="0" smtClean="0"/>
              <a:t>-basically, a new form of SSD</a:t>
            </a:r>
            <a:endParaRPr lang="en-US" dirty="0"/>
          </a:p>
        </p:txBody>
      </p:sp>
      <p:pic>
        <p:nvPicPr>
          <p:cNvPr id="3074" name="Picture 2" descr="3d_XPOint_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62" y="2052918"/>
            <a:ext cx="5833101" cy="34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27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Efficient CPUs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4981956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-individually, the CPUs for each server in the data center is responsible for most of the power consumption</a:t>
            </a:r>
          </a:p>
          <a:p>
            <a:pPr marL="0" indent="0">
              <a:buNone/>
            </a:pPr>
            <a:r>
              <a:rPr lang="en-US" dirty="0" smtClean="0"/>
              <a:t>-example: Piton microchip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-25-core processor developed by 	Princeton researchers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-executes multiple instances of the 	same command in parallel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-20% more energy efficient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04" y="1725769"/>
            <a:ext cx="4159877" cy="43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14281"/>
            <a:ext cx="9772897" cy="41954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Arvind, et al. “</a:t>
            </a:r>
            <a:r>
              <a:rPr lang="en-US" dirty="0" err="1"/>
              <a:t>BlueCache</a:t>
            </a:r>
            <a:r>
              <a:rPr lang="en-US" dirty="0"/>
              <a:t>: A Scalable Distributed Flash-based Key-value Store”. 2016.</a:t>
            </a:r>
          </a:p>
          <a:p>
            <a:pPr marL="0" indent="0">
              <a:buNone/>
            </a:pPr>
            <a:r>
              <a:rPr lang="en-US" dirty="0"/>
              <a:t>http://www.vldb.org/pvldb/vol10/p301-xu.pdf.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Barroso, Luiz André, et al. </a:t>
            </a:r>
            <a:r>
              <a:rPr lang="en-US" u="sng" dirty="0"/>
              <a:t>The Datacenter as a Computer: An Introduction to the Design of</a:t>
            </a:r>
            <a:endParaRPr lang="en-US" dirty="0"/>
          </a:p>
          <a:p>
            <a:pPr marL="0" indent="0">
              <a:buNone/>
            </a:pPr>
            <a:r>
              <a:rPr lang="en-US" u="sng" dirty="0"/>
              <a:t>Warehouse-Scale Machines</a:t>
            </a:r>
            <a:r>
              <a:rPr lang="en-US" dirty="0"/>
              <a:t>. Morgan &amp; Claypool Publishers, vol. 2, 2013.</a:t>
            </a:r>
          </a:p>
          <a:p>
            <a:pPr marL="0" indent="0">
              <a:buNone/>
            </a:pPr>
            <a:r>
              <a:rPr lang="en-US" dirty="0"/>
              <a:t>http://www.morganclaypool.com/doi/pdf/10.2200/S00516ED2V01Y201306CAC024.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Choi, Charles Q. “Reducing the Massive Energy Appetite of Data Centers.” </a:t>
            </a:r>
            <a:r>
              <a:rPr lang="en-US" i="1" dirty="0"/>
              <a:t>Inside Science</a:t>
            </a:r>
            <a:r>
              <a:rPr lang="en-US" dirty="0"/>
              <a:t>, 18 Sept. 2017, www.insidescience.org/news/reducing-massive-energy-appetite-data-centers.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Dean, Jeff. “Challenges in Building Large-Scale Information Retrieval Systems”.</a:t>
            </a:r>
          </a:p>
          <a:p>
            <a:pPr marL="0" indent="0">
              <a:buNone/>
            </a:pPr>
            <a:r>
              <a:rPr lang="en-US" dirty="0"/>
              <a:t>https://static.googleusercontent.com/media/research.google.com/en//people/jeff/WSDM09-keynote.pdf.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6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2813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004552"/>
            <a:ext cx="9404723" cy="524384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Delforge</a:t>
            </a:r>
            <a:r>
              <a:rPr lang="en-US" dirty="0"/>
              <a:t>, Pierre. “New Study: America's Data Centers Consuming -- and Wasting – Growing</a:t>
            </a:r>
          </a:p>
          <a:p>
            <a:pPr marL="0" indent="0">
              <a:buNone/>
            </a:pPr>
            <a:r>
              <a:rPr lang="en-US" dirty="0"/>
              <a:t>Amounts of Energy.” </a:t>
            </a:r>
            <a:r>
              <a:rPr lang="en-US" i="1" dirty="0"/>
              <a:t>NRDC</a:t>
            </a:r>
            <a:r>
              <a:rPr lang="en-US" dirty="0"/>
              <a:t>, 15 Dec. 2016, www.nrdc.org/experts/pierre-delforge/new-study-americas-data-centers-consuming-and-wasting-growing-amounts-energy.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“Intel and Micron Increase 3D </a:t>
            </a:r>
            <a:r>
              <a:rPr lang="en-US" dirty="0" err="1"/>
              <a:t>XPoint</a:t>
            </a:r>
            <a:r>
              <a:rPr lang="en-US" dirty="0"/>
              <a:t> Manufacturing Capacity with IM Flash Fab</a:t>
            </a:r>
          </a:p>
          <a:p>
            <a:pPr marL="0" indent="0">
              <a:buNone/>
            </a:pPr>
            <a:r>
              <a:rPr lang="en-US" dirty="0" err="1"/>
              <a:t>Expansion.”</a:t>
            </a:r>
            <a:r>
              <a:rPr lang="en-US" i="1" dirty="0" err="1"/>
              <a:t>Intel</a:t>
            </a:r>
            <a:r>
              <a:rPr lang="en-US" i="1" dirty="0"/>
              <a:t> Newsroom</a:t>
            </a:r>
            <a:r>
              <a:rPr lang="en-US" dirty="0"/>
              <a:t>, 13 Nov. 2017, newsroom.intel.com/news/intel-micron-expand-3d-xpoint-manufacturing-capacity-im-flash-fab-expansion/.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Mellor 21 Apr 2016 at 08:58 </a:t>
            </a:r>
            <a:r>
              <a:rPr lang="en-US" dirty="0" err="1"/>
              <a:t>tweet_btn</a:t>
            </a:r>
            <a:r>
              <a:rPr lang="en-US" dirty="0"/>
              <a:t>(), Chris. “Storage with the Speed of Memory? </a:t>
            </a:r>
            <a:r>
              <a:rPr lang="en-US" dirty="0" err="1"/>
              <a:t>XPoint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 err="1"/>
              <a:t>XPoint</a:t>
            </a:r>
            <a:r>
              <a:rPr lang="en-US" dirty="0"/>
              <a:t>, That's Our Plan.” </a:t>
            </a:r>
            <a:r>
              <a:rPr lang="en-US" i="1" dirty="0"/>
              <a:t>The Register® - Biting the Hand That Feeds IT</a:t>
            </a:r>
            <a:r>
              <a:rPr lang="en-US" dirty="0"/>
              <a:t>, 21 Apr. 2016, www.theregister.co.uk/2016/04/21/storage_approaches_memory_speed_with_xpoint_and_storageclass_memory/.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Patel ,D. </a:t>
            </a:r>
            <a:r>
              <a:rPr lang="en-US" dirty="0" err="1"/>
              <a:t>Chandrakant</a:t>
            </a:r>
            <a:r>
              <a:rPr lang="en-US" dirty="0"/>
              <a:t> and </a:t>
            </a:r>
            <a:r>
              <a:rPr lang="en-US" dirty="0" err="1"/>
              <a:t>Amip</a:t>
            </a:r>
            <a:r>
              <a:rPr lang="en-US" dirty="0"/>
              <a:t> J. </a:t>
            </a:r>
            <a:r>
              <a:rPr lang="en-US" dirty="0" err="1"/>
              <a:t>ShahCost</a:t>
            </a:r>
            <a:r>
              <a:rPr lang="en-US" dirty="0"/>
              <a:t>. “Model for Planning, Development and Operation</a:t>
            </a:r>
          </a:p>
          <a:p>
            <a:pPr marL="0" indent="0">
              <a:buNone/>
            </a:pPr>
            <a:r>
              <a:rPr lang="en-US" dirty="0"/>
              <a:t>of a Data Center”. Hewlett-Packard Development Company, L.P. 2005. http://www.hpl.hp.com/techreports/2005/HPL-2005-107R1.pdf.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U.S. Energy Information Administration - EIA - Independent Statistics and Analysis.” </a:t>
            </a:r>
            <a:r>
              <a:rPr lang="en-US" i="1" dirty="0"/>
              <a:t>State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Electricity Profiles - Energy Information Administration</a:t>
            </a:r>
            <a:r>
              <a:rPr lang="en-US" dirty="0"/>
              <a:t>, U.S. Energy Information Association, 17 Jan. 2017, www.eia.gov/electricity/state/.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1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Data Center?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049" y="1853248"/>
            <a:ext cx="4666423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-Basically a building what houses database servers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-database server: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 that specializes in storing, retrieving, and computing with the information in its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-necessary functions: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-serve multiple clients 24/7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-must read/access data quickly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08" y="1661375"/>
            <a:ext cx="5280338" cy="45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7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Consumption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491756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-limitations of data centers: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-needs constant cooling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-prevent thermal noise, leakage 			currents in semiconductors, transistor 		failure,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-40% of power goes toward cooling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-needs constant power supply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-have the CPUs and memory active 		all the time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318" y="1853248"/>
            <a:ext cx="4082603" cy="38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3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Consumption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004" y="2052918"/>
            <a:ext cx="4881092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-2%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United States’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power goes toward powering data centers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-Total: 91 billion kWh (in 2015)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-all goes towards 3 million data centers      (12 million computer servers)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-Costs: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-Total: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$9.48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billion (in 2015)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-(per data center) at least $3000 annually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74" y="2052917"/>
            <a:ext cx="6001554" cy="410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2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1: Improve Cooling 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4763017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-typically some implementation using air conditioning/cycling, heat sinks, and evaporator coils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-factors of consideration: location, local climate, building design,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-deals with fluid dynamics and civil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11" y="1562301"/>
            <a:ext cx="4855334" cy="2365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11" y="4250027"/>
            <a:ext cx="4833065" cy="24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229862"/>
          </a:xfrm>
        </p:spPr>
        <p:txBody>
          <a:bodyPr/>
          <a:lstStyle/>
          <a:p>
            <a:r>
              <a:rPr lang="en-US" dirty="0" err="1" smtClean="0"/>
              <a:t>sssss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914" y="542871"/>
            <a:ext cx="5022760" cy="3990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882" y="4533364"/>
            <a:ext cx="5383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Google’s use of seawater from the Gulf of Mexico to cool one of its data centers.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Image result for microsoft underwater data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283" y="2550017"/>
            <a:ext cx="5125790" cy="396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56479" y="1790163"/>
            <a:ext cx="50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Microsoft’s project of building underwater data centers.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7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2: Solid-State Drives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4878925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-for good performance, effective caching is needed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-sometimes, all the data is stored in main memory (“in-memory database”)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-DRAM: dynamic random-access memory     (typically for main memory)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-generally, avoid cache misses, otherwise penalty towards performance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37" y="1853248"/>
            <a:ext cx="6001555" cy="41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95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Latency tab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09" y="1287887"/>
            <a:ext cx="10468357" cy="493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0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2: Solid-State Drives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4943319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-solution: use combination of flash memory and DRAM</a:t>
            </a:r>
          </a:p>
          <a:p>
            <a:pPr marL="0" indent="0">
              <a:buNone/>
            </a:pPr>
            <a:r>
              <a:rPr lang="en-US" dirty="0" smtClean="0"/>
              <a:t>-known as </a:t>
            </a:r>
            <a:r>
              <a:rPr lang="en-US" dirty="0" err="1" smtClean="0"/>
              <a:t>BlueCache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-brought up by MIT researchers in 2015</a:t>
            </a:r>
          </a:p>
          <a:p>
            <a:pPr marL="0" indent="0">
              <a:buNone/>
            </a:pPr>
            <a:r>
              <a:rPr lang="en-US" dirty="0" smtClean="0"/>
              <a:t>-claimed to be viably competitive with  DRAM</a:t>
            </a:r>
          </a:p>
          <a:p>
            <a:pPr marL="0" indent="0">
              <a:buNone/>
            </a:pPr>
            <a:r>
              <a:rPr lang="en-US" dirty="0" smtClean="0"/>
              <a:t>-flash memory advantages: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-uses on 5% the power of DRAM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-cost about 1/10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-100 times storage density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45" y="2052918"/>
            <a:ext cx="5125121" cy="39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3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299</TotalTime>
  <Words>377</Words>
  <Application>Microsoft Office PowerPoint</Application>
  <PresentationFormat>Widescreen</PresentationFormat>
  <Paragraphs>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Times New Roman</vt:lpstr>
      <vt:lpstr>Wingdings 3</vt:lpstr>
      <vt:lpstr>Ion</vt:lpstr>
      <vt:lpstr>Reducing the Massive Energy Appetite of Data Centers</vt:lpstr>
      <vt:lpstr>What is a Data Center?</vt:lpstr>
      <vt:lpstr>Energy Consumption</vt:lpstr>
      <vt:lpstr>Energy Consumption</vt:lpstr>
      <vt:lpstr>Solution 1: Improve Cooling System</vt:lpstr>
      <vt:lpstr>sssss</vt:lpstr>
      <vt:lpstr>Solution 2: Solid-State Drives</vt:lpstr>
      <vt:lpstr>PowerPoint Presentation</vt:lpstr>
      <vt:lpstr>Solution 2: Solid-State Drives</vt:lpstr>
      <vt:lpstr>Solution 2: Solid-State Drives</vt:lpstr>
      <vt:lpstr>Solution 3: Efficient CPUs</vt:lpstr>
      <vt:lpstr>Sources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Dennis Zang</dc:creator>
  <cp:lastModifiedBy>Dennis Zang</cp:lastModifiedBy>
  <cp:revision>23</cp:revision>
  <dcterms:created xsi:type="dcterms:W3CDTF">2017-11-25T00:42:24Z</dcterms:created>
  <dcterms:modified xsi:type="dcterms:W3CDTF">2017-11-29T18:47:45Z</dcterms:modified>
</cp:coreProperties>
</file>